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98" r:id="rId5"/>
    <p:sldId id="299" r:id="rId6"/>
    <p:sldId id="301" r:id="rId7"/>
    <p:sldId id="275" r:id="rId8"/>
    <p:sldId id="308" r:id="rId9"/>
    <p:sldId id="284" r:id="rId10"/>
    <p:sldId id="28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81A60-2F49-420C-B64E-1941CF841608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D3EAE-7496-4193-A320-CDD7CF955F4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مستطيل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مستطيل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مستطيل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56" name="مستطيل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مستطيل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مستطيل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مستطيل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81A60-2F49-420C-B64E-1941CF841608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D3EAE-7496-4193-A320-CDD7CF955F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81A60-2F49-420C-B64E-1941CF841608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D3EAE-7496-4193-A320-CDD7CF955F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81A60-2F49-420C-B64E-1941CF841608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D3EAE-7496-4193-A320-CDD7CF955F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شكل حر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شكل حر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شكل حر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شكل حر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شكل حر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شكل حر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شكل حر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شكل حر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شكل حر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شكل حر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شكل حر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شكل حر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شكل حر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شكل حر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81A60-2F49-420C-B64E-1941CF841608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D3EAE-7496-4193-A320-CDD7CF955F4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مستطيل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مستطيل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81A60-2F49-420C-B64E-1941CF841608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D3EAE-7496-4193-A320-CDD7CF955F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81A60-2F49-420C-B64E-1941CF841608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D3EAE-7496-4193-A320-CDD7CF955F4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مستطيل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مستطيل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مستطيل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مستطيل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81A60-2F49-420C-B64E-1941CF841608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D3EAE-7496-4193-A320-CDD7CF955F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81A60-2F49-420C-B64E-1941CF841608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D3EAE-7496-4193-A320-CDD7CF955F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81A60-2F49-420C-B64E-1941CF841608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D3EAE-7496-4193-A320-CDD7CF955F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رابط مستقيم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رابط مستقيم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grpSp>
        <p:nvGrpSpPr>
          <p:cNvPr id="14" name="مجموعة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رابط مستقيم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مجموعة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رابط مستقيم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5781A60-2F49-420C-B64E-1941CF841608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9CD3EAE-7496-4193-A320-CDD7CF955F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مستطيل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781A60-2F49-420C-B64E-1941CF841608}" type="datetimeFigureOut">
              <a:rPr lang="ar-SA" smtClean="0"/>
              <a:pPr/>
              <a:t>11/02/40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9CD3EAE-7496-4193-A320-CDD7CF955F4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376263"/>
          </a:xfrm>
        </p:spPr>
        <p:txBody>
          <a:bodyPr/>
          <a:lstStyle/>
          <a:p>
            <a:r>
              <a:rPr lang="ar-SA" dirty="0" smtClean="0"/>
              <a:t>التحف الزجاجية في العصرين الأيوبي والمملوكي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3816424"/>
          </a:xfrm>
        </p:spPr>
        <p:txBody>
          <a:bodyPr>
            <a:normAutofit fontScale="92500"/>
          </a:bodyPr>
          <a:lstStyle/>
          <a:p>
            <a:pPr algn="r"/>
            <a:r>
              <a:rPr lang="ar-SA" sz="3600" b="1" dirty="0" smtClean="0">
                <a:solidFill>
                  <a:srgbClr val="FF0000"/>
                </a:solidFill>
              </a:rPr>
              <a:t>ماهية الزجاج :-</a:t>
            </a:r>
          </a:p>
          <a:p>
            <a:pPr algn="r"/>
            <a:r>
              <a:rPr lang="ar-SA" sz="3600" b="1" dirty="0" smtClean="0">
                <a:solidFill>
                  <a:srgbClr val="FF0000"/>
                </a:solidFill>
              </a:rPr>
              <a:t>الفرق بين الزجاج </a:t>
            </a:r>
            <a:r>
              <a:rPr lang="ar-SA" sz="3600" b="1" dirty="0" err="1" smtClean="0">
                <a:solidFill>
                  <a:srgbClr val="FF0000"/>
                </a:solidFill>
              </a:rPr>
              <a:t>والبللور</a:t>
            </a:r>
            <a:r>
              <a:rPr lang="ar-SA" sz="3600" b="1" dirty="0" smtClean="0">
                <a:solidFill>
                  <a:srgbClr val="FF0000"/>
                </a:solidFill>
              </a:rPr>
              <a:t> الصخري والزجاج </a:t>
            </a:r>
            <a:r>
              <a:rPr lang="ar-SA" sz="3600" b="1" dirty="0" err="1" smtClean="0">
                <a:solidFill>
                  <a:srgbClr val="FF0000"/>
                </a:solidFill>
              </a:rPr>
              <a:t>البللوري</a:t>
            </a:r>
            <a:r>
              <a:rPr lang="ar-SA" sz="3600" b="1" dirty="0" smtClean="0">
                <a:solidFill>
                  <a:srgbClr val="FF0000"/>
                </a:solidFill>
              </a:rPr>
              <a:t> .</a:t>
            </a:r>
            <a:endParaRPr lang="ar-SA" sz="3600" dirty="0" smtClean="0">
              <a:solidFill>
                <a:srgbClr val="FF0000"/>
              </a:solidFill>
            </a:endParaRPr>
          </a:p>
          <a:p>
            <a:r>
              <a:rPr lang="ar-SA" sz="3600" b="1" dirty="0" smtClean="0">
                <a:solidFill>
                  <a:srgbClr val="FF0000"/>
                </a:solidFill>
              </a:rPr>
              <a:t>طرق صناعة وتشكيل الزجاج ( الصب – النفخ في الهواء – السحب أو النفخ في القالب ) .</a:t>
            </a:r>
          </a:p>
          <a:p>
            <a:r>
              <a:rPr lang="ar-SA" sz="3600" b="1" dirty="0" smtClean="0">
                <a:solidFill>
                  <a:srgbClr val="FF0000"/>
                </a:solidFill>
              </a:rPr>
              <a:t>الأفران وجيوب التكييف .</a:t>
            </a:r>
          </a:p>
          <a:p>
            <a:endParaRPr lang="ar-SA" dirty="0"/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96752"/>
          </a:xfrm>
        </p:spPr>
        <p:txBody>
          <a:bodyPr>
            <a:normAutofit/>
          </a:bodyPr>
          <a:lstStyle/>
          <a:p>
            <a:pPr algn="ctr"/>
            <a:r>
              <a:rPr lang="ar-SA" sz="2800" b="1" dirty="0" smtClean="0"/>
              <a:t>سلطانية باسم السلطان </a:t>
            </a:r>
            <a:r>
              <a:rPr lang="ar-SA" sz="2800" b="1" dirty="0" err="1" smtClean="0"/>
              <a:t>المجاهد </a:t>
            </a:r>
            <a:r>
              <a:rPr lang="ar-SA" sz="2800" b="1" dirty="0" smtClean="0"/>
              <a:t>، زهرة اللؤلؤ أو المرجريت الخماسية  – رنك بني رسول ؟</a:t>
            </a:r>
            <a:endParaRPr lang="ar-SA" sz="2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869241" cy="577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طرق زخرفة الزجاج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ar-SA" b="1" dirty="0" smtClean="0">
                <a:solidFill>
                  <a:srgbClr val="7030A0"/>
                </a:solidFill>
              </a:rPr>
              <a:t>1- القالب أثناء التشكيل .</a:t>
            </a:r>
          </a:p>
          <a:p>
            <a:r>
              <a:rPr lang="ar-SA" b="1" dirty="0" smtClean="0">
                <a:solidFill>
                  <a:srgbClr val="7030A0"/>
                </a:solidFill>
              </a:rPr>
              <a:t>2- الحز – الحفر .</a:t>
            </a:r>
          </a:p>
          <a:p>
            <a:r>
              <a:rPr lang="ar-SA" b="1" dirty="0" smtClean="0">
                <a:solidFill>
                  <a:srgbClr val="7030A0"/>
                </a:solidFill>
              </a:rPr>
              <a:t>3- القطع </a:t>
            </a:r>
            <a:r>
              <a:rPr lang="ar-SA" b="1" dirty="0">
                <a:solidFill>
                  <a:srgbClr val="7030A0"/>
                </a:solidFill>
              </a:rPr>
              <a:t>.</a:t>
            </a:r>
            <a:endParaRPr lang="ar-SA" b="1" dirty="0" smtClean="0">
              <a:solidFill>
                <a:srgbClr val="7030A0"/>
              </a:solidFill>
            </a:endParaRPr>
          </a:p>
          <a:p>
            <a:r>
              <a:rPr lang="ar-SA" b="1" dirty="0" smtClean="0">
                <a:solidFill>
                  <a:srgbClr val="7030A0"/>
                </a:solidFill>
              </a:rPr>
              <a:t>4- الملقاط أو المشط .</a:t>
            </a:r>
          </a:p>
          <a:p>
            <a:r>
              <a:rPr lang="ar-SA" b="1" dirty="0" smtClean="0">
                <a:solidFill>
                  <a:srgbClr val="7030A0"/>
                </a:solidFill>
              </a:rPr>
              <a:t>5- الخيوط الزجاجية ( الباربوتين ) أو الأقراص المضغوطة.</a:t>
            </a:r>
          </a:p>
          <a:p>
            <a:r>
              <a:rPr lang="ar-SA" b="1" dirty="0" smtClean="0">
                <a:solidFill>
                  <a:srgbClr val="7030A0"/>
                </a:solidFill>
              </a:rPr>
              <a:t>6- التذهيب ( علي البارد – علي الساخن ).</a:t>
            </a:r>
          </a:p>
          <a:p>
            <a:r>
              <a:rPr lang="ar-SA" b="1" dirty="0" smtClean="0">
                <a:solidFill>
                  <a:srgbClr val="7030A0"/>
                </a:solidFill>
              </a:rPr>
              <a:t>7- البريق المعدني .</a:t>
            </a:r>
          </a:p>
          <a:p>
            <a:r>
              <a:rPr lang="ar-SA" b="1" dirty="0" smtClean="0">
                <a:solidFill>
                  <a:srgbClr val="7030A0"/>
                </a:solidFill>
              </a:rPr>
              <a:t>8- </a:t>
            </a:r>
            <a:r>
              <a:rPr lang="ar-SA" b="1" dirty="0" err="1" smtClean="0">
                <a:solidFill>
                  <a:srgbClr val="7030A0"/>
                </a:solidFill>
              </a:rPr>
              <a:t>المينا</a:t>
            </a:r>
            <a:r>
              <a:rPr lang="ar-SA" b="1" dirty="0" smtClean="0">
                <a:solidFill>
                  <a:srgbClr val="7030A0"/>
                </a:solidFill>
              </a:rPr>
              <a:t> ( شفافة </a:t>
            </a:r>
            <a:r>
              <a:rPr lang="ar-SA" b="1" dirty="0" err="1" smtClean="0">
                <a:solidFill>
                  <a:srgbClr val="7030A0"/>
                </a:solidFill>
              </a:rPr>
              <a:t>اومعتمة</a:t>
            </a:r>
            <a:r>
              <a:rPr lang="ar-SA" b="1" dirty="0" smtClean="0">
                <a:solidFill>
                  <a:srgbClr val="7030A0"/>
                </a:solidFill>
              </a:rPr>
              <a:t> ) .</a:t>
            </a:r>
            <a:endParaRPr lang="ar-SA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الأشكال والوظائف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00B050"/>
                </a:solidFill>
              </a:rPr>
              <a:t>الأكواب – وسائل الاضاءة-السكريات – الاطباق – </a:t>
            </a:r>
            <a:r>
              <a:rPr lang="ar-SA" b="1" dirty="0" err="1" smtClean="0">
                <a:solidFill>
                  <a:srgbClr val="00B050"/>
                </a:solidFill>
              </a:rPr>
              <a:t>القماقم </a:t>
            </a:r>
            <a:r>
              <a:rPr lang="ar-SA" b="1" dirty="0" smtClean="0">
                <a:solidFill>
                  <a:srgbClr val="00B050"/>
                </a:solidFill>
              </a:rPr>
              <a:t>– القنينات – الدوارق – الشمسيات والقمريات – الكؤوس – وغير ذلك .</a:t>
            </a:r>
          </a:p>
          <a:p>
            <a:r>
              <a:rPr lang="ar-SA" b="1" dirty="0" smtClean="0">
                <a:solidFill>
                  <a:srgbClr val="00B050"/>
                </a:solidFill>
              </a:rPr>
              <a:t>- تأهيل العمائر لتعليق وسائل </a:t>
            </a:r>
            <a:r>
              <a:rPr lang="ar-SA" b="1" dirty="0" err="1" smtClean="0">
                <a:solidFill>
                  <a:srgbClr val="00B050"/>
                </a:solidFill>
              </a:rPr>
              <a:t>الاضاءة</a:t>
            </a:r>
            <a:r>
              <a:rPr lang="ar-SA" b="1" dirty="0" smtClean="0">
                <a:solidFill>
                  <a:srgbClr val="00B050"/>
                </a:solidFill>
              </a:rPr>
              <a:t> .</a:t>
            </a:r>
          </a:p>
          <a:p>
            <a:r>
              <a:rPr lang="ar-SA" b="1" dirty="0" smtClean="0">
                <a:solidFill>
                  <a:srgbClr val="00B050"/>
                </a:solidFill>
              </a:rPr>
              <a:t>التحف الزجاجية </a:t>
            </a:r>
            <a:r>
              <a:rPr lang="ar-SA" b="1" dirty="0" err="1" smtClean="0">
                <a:solidFill>
                  <a:srgbClr val="00B050"/>
                </a:solidFill>
              </a:rPr>
              <a:t>التيمورية</a:t>
            </a:r>
            <a:r>
              <a:rPr lang="ar-SA" b="1" dirty="0" smtClean="0">
                <a:solidFill>
                  <a:srgbClr val="00B050"/>
                </a:solidFill>
              </a:rPr>
              <a:t> .</a:t>
            </a:r>
          </a:p>
          <a:p>
            <a:r>
              <a:rPr lang="ar-SA" b="1" dirty="0" smtClean="0">
                <a:solidFill>
                  <a:srgbClr val="00B050"/>
                </a:solidFill>
              </a:rPr>
              <a:t>التحف الزجاجية اليمنية . </a:t>
            </a:r>
            <a:endParaRPr lang="ar-SA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شمعدان </a:t>
            </a:r>
            <a:r>
              <a:rPr lang="ar-SA" dirty="0" err="1" smtClean="0"/>
              <a:t>زجاج </a:t>
            </a:r>
            <a:r>
              <a:rPr lang="ar-SA" dirty="0" smtClean="0"/>
              <a:t>– </a:t>
            </a:r>
            <a:r>
              <a:rPr lang="ar-SA" dirty="0" err="1" smtClean="0"/>
              <a:t>مصر </a:t>
            </a:r>
            <a:r>
              <a:rPr lang="ar-SA" dirty="0" smtClean="0"/>
              <a:t>– </a:t>
            </a:r>
            <a:r>
              <a:rPr lang="ar-SA" dirty="0" err="1" smtClean="0"/>
              <a:t>15م</a:t>
            </a:r>
            <a:endParaRPr lang="ar-SA" dirty="0"/>
          </a:p>
        </p:txBody>
      </p:sp>
      <p:pic>
        <p:nvPicPr>
          <p:cNvPr id="3" name="عنصر نائب للمحتوى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8064896" cy="55172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2800" b="1" dirty="0" smtClean="0"/>
              <a:t>اناء من الزجاج </a:t>
            </a:r>
            <a:r>
              <a:rPr lang="ar-SA" sz="2800" b="1" dirty="0" err="1" smtClean="0"/>
              <a:t>العجيب  </a:t>
            </a:r>
            <a:r>
              <a:rPr lang="ar-SA" sz="2800" b="1" dirty="0" smtClean="0"/>
              <a:t>- مصر أو </a:t>
            </a:r>
            <a:r>
              <a:rPr lang="ar-SA" sz="2800" b="1" dirty="0" err="1" smtClean="0"/>
              <a:t>سورية </a:t>
            </a:r>
            <a:r>
              <a:rPr lang="ar-SA" sz="2800" b="1" dirty="0" smtClean="0"/>
              <a:t>– 15</a:t>
            </a:r>
            <a:endParaRPr lang="ar-SA" sz="2800" b="1" dirty="0"/>
          </a:p>
        </p:txBody>
      </p:sp>
      <p:pic>
        <p:nvPicPr>
          <p:cNvPr id="3" name="عنصر نائب للمحتوى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412776"/>
            <a:ext cx="6408712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2800" b="1" dirty="0" err="1" smtClean="0"/>
              <a:t>مملوكى </a:t>
            </a:r>
            <a:r>
              <a:rPr lang="ar-SA" sz="2800" b="1" dirty="0" smtClean="0"/>
              <a:t>، </a:t>
            </a:r>
            <a:r>
              <a:rPr lang="ar-SA" sz="2800" b="1" dirty="0" err="1" smtClean="0"/>
              <a:t>سورية </a:t>
            </a:r>
            <a:r>
              <a:rPr lang="ar-SA" sz="2800" b="1" dirty="0" smtClean="0"/>
              <a:t>، وقلده الغرب </a:t>
            </a:r>
            <a:r>
              <a:rPr lang="ar-SA" sz="2800" b="1" dirty="0" err="1" smtClean="0"/>
              <a:t>الأوربى .</a:t>
            </a:r>
            <a:endParaRPr lang="ar-SA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19556"/>
            <a:ext cx="5112568" cy="548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08720"/>
          </a:xfrm>
        </p:spPr>
        <p:txBody>
          <a:bodyPr/>
          <a:lstStyle/>
          <a:p>
            <a:pPr algn="ctr"/>
            <a:r>
              <a:rPr lang="ar-SA" dirty="0" err="1" smtClean="0"/>
              <a:t>سلاحدار</a:t>
            </a:r>
            <a:r>
              <a:rPr lang="ar-SA" dirty="0" smtClean="0"/>
              <a:t> للسلطان حسن .</a:t>
            </a:r>
            <a:endParaRPr lang="ar-S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6363233" cy="592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7416"/>
            <a:ext cx="6696743" cy="651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08720"/>
          </a:xfrm>
        </p:spPr>
        <p:txBody>
          <a:bodyPr/>
          <a:lstStyle/>
          <a:p>
            <a:pPr algn="ctr"/>
            <a:r>
              <a:rPr lang="ar-SA" dirty="0" err="1" smtClean="0"/>
              <a:t>ايران</a:t>
            </a:r>
            <a:r>
              <a:rPr lang="ar-SA" dirty="0" smtClean="0"/>
              <a:t> </a:t>
            </a:r>
            <a:r>
              <a:rPr lang="ar-SA" dirty="0" err="1" smtClean="0"/>
              <a:t>تيموري</a:t>
            </a:r>
            <a:r>
              <a:rPr lang="ar-SA" dirty="0" smtClean="0"/>
              <a:t> - 15م .</a:t>
            </a:r>
            <a:endParaRPr lang="ar-S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985294" cy="614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رك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حركة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200</TotalTime>
  <Words>176</Words>
  <Application>Microsoft Office PowerPoint</Application>
  <PresentationFormat>عرض على الشاشة (3:4)‏</PresentationFormat>
  <Paragraphs>25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حركة</vt:lpstr>
      <vt:lpstr>التحف الزجاجية في العصرين الأيوبي والمملوكي</vt:lpstr>
      <vt:lpstr>طرق زخرفة الزجاج</vt:lpstr>
      <vt:lpstr>الأشكال والوظائف </vt:lpstr>
      <vt:lpstr>شمعدان زجاج – مصر – 15م</vt:lpstr>
      <vt:lpstr>اناء من الزجاج العجيب  - مصر أو سورية – 15</vt:lpstr>
      <vt:lpstr>مملوكى ، سورية ، وقلده الغرب الأوربى .</vt:lpstr>
      <vt:lpstr>سلاحدار للسلطان حسن .</vt:lpstr>
      <vt:lpstr>الشريحة 8</vt:lpstr>
      <vt:lpstr>ايران تيموري - 15م .</vt:lpstr>
      <vt:lpstr>سلطانية باسم السلطان المجاهد ، زهرة اللؤلؤ أو المرجريت الخماسية  – رنك بني رسول 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د حسن نور</dc:creator>
  <cp:lastModifiedBy>د حسن نور</cp:lastModifiedBy>
  <cp:revision>31</cp:revision>
  <dcterms:created xsi:type="dcterms:W3CDTF">2013-04-07T14:51:48Z</dcterms:created>
  <dcterms:modified xsi:type="dcterms:W3CDTF">2018-10-21T18:30:40Z</dcterms:modified>
</cp:coreProperties>
</file>